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21"/>
  </p:notesMasterIdLst>
  <p:sldIdLst>
    <p:sldId id="256" r:id="rId2"/>
    <p:sldId id="259" r:id="rId3"/>
    <p:sldId id="265" r:id="rId4"/>
    <p:sldId id="266" r:id="rId5"/>
    <p:sldId id="275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6" r:id="rId15"/>
    <p:sldId id="277" r:id="rId16"/>
    <p:sldId id="278" r:id="rId17"/>
    <p:sldId id="279" r:id="rId18"/>
    <p:sldId id="280" r:id="rId19"/>
    <p:sldId id="281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C8DEF8"/>
    <a:srgbClr val="FF9900"/>
    <a:srgbClr val="A0D0BA"/>
    <a:srgbClr val="98BAA9"/>
    <a:srgbClr val="F9FBFA"/>
    <a:srgbClr val="213F22"/>
    <a:srgbClr val="FFDE53"/>
    <a:srgbClr val="005696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8" d="100"/>
          <a:sy n="58" d="100"/>
        </p:scale>
        <p:origin x="629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1275D-B0F6-49EB-8511-A5F771231236}" type="datetimeFigureOut">
              <a:rPr lang="es-ES" smtClean="0"/>
              <a:t>20/03/2017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87066B-77C7-4DFC-8A79-B066F6F128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1556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1060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3/20/2017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3/20/2017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3/20/2017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3/20/2017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3/20/2017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3/20/2017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emf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1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2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2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7.emf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40123" y="993642"/>
            <a:ext cx="7884682" cy="3255264"/>
          </a:xfrm>
        </p:spPr>
        <p:txBody>
          <a:bodyPr>
            <a:normAutofit fontScale="90000"/>
          </a:bodyPr>
          <a:lstStyle/>
          <a:p>
            <a:pPr algn="ctr"/>
            <a:r>
              <a:rPr lang="es-ES_tradnl" sz="4800" dirty="0" smtClean="0"/>
              <a:t>Jornadas Técnicas para los beneficiarios de proyectos aprobados en la 1ª convocatoria del Programa INTERREG V-A MAC 2014-2020</a:t>
            </a:r>
            <a:endParaRPr lang="es-ES" sz="48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3263" y="949451"/>
            <a:ext cx="2554229" cy="69799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683" y="4415478"/>
            <a:ext cx="2353747" cy="1495168"/>
          </a:xfrm>
          <a:prstGeom prst="rect">
            <a:avLst/>
          </a:prstGeom>
        </p:spPr>
      </p:pic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1100015" y="4494362"/>
            <a:ext cx="7315200" cy="1242204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es-ES_tradnl" b="1" i="1" dirty="0" smtClean="0"/>
              <a:t>14 de marzo de 2017-Las Palmas de Gran Canaria</a:t>
            </a:r>
          </a:p>
          <a:p>
            <a:pPr algn="r"/>
            <a:r>
              <a:rPr lang="es-ES_tradnl" b="1" i="1" dirty="0" smtClean="0"/>
              <a:t>16 de marzo de 2017-Santa Cruz de Tenerife</a:t>
            </a:r>
          </a:p>
          <a:p>
            <a:pPr algn="r"/>
            <a:r>
              <a:rPr lang="es-ES_tradnl" b="1" i="1" dirty="0" smtClean="0"/>
              <a:t>20 de marzo de 2017-Funchal, Madeira</a:t>
            </a:r>
          </a:p>
          <a:p>
            <a:pPr algn="r"/>
            <a:r>
              <a:rPr lang="es-ES_tradnl" b="1" i="1" dirty="0" smtClean="0"/>
              <a:t>22 de marzo de 2017-Angra do Heroísmo, </a:t>
            </a:r>
            <a:r>
              <a:rPr lang="es-ES_tradnl" b="1" i="1" dirty="0" err="1" smtClean="0"/>
              <a:t>Terceira</a:t>
            </a:r>
            <a:r>
              <a:rPr lang="es-ES_tradnl" b="1" i="1" dirty="0" smtClean="0"/>
              <a:t>, Açores</a:t>
            </a:r>
          </a:p>
          <a:p>
            <a:endParaRPr lang="es-ES_tradnl" b="1" dirty="0" smtClean="0"/>
          </a:p>
          <a:p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48474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SISTEMA INFORMÁTICO SIMAC</a:t>
            </a:r>
            <a:r>
              <a:rPr lang="es-ES_tradnl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PARA LA GESTIÓN DE LOS PROYECTOS</a:t>
            </a:r>
            <a:endPara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sp>
        <p:nvSpPr>
          <p:cNvPr id="9" name="AutoShape 12"/>
          <p:cNvSpPr>
            <a:spLocks noChangeArrowheads="1"/>
          </p:cNvSpPr>
          <p:nvPr/>
        </p:nvSpPr>
        <p:spPr bwMode="auto">
          <a:xfrm>
            <a:off x="3676993" y="791604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CREACIÓN DE USUARIOS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1" name="AutoShape 12"/>
          <p:cNvSpPr>
            <a:spLocks noChangeArrowheads="1"/>
          </p:cNvSpPr>
          <p:nvPr/>
        </p:nvSpPr>
        <p:spPr bwMode="auto">
          <a:xfrm>
            <a:off x="3676993" y="2410657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TAREAS DEL PROYECTO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AutoShape 12"/>
          <p:cNvSpPr>
            <a:spLocks noChangeArrowheads="1"/>
          </p:cNvSpPr>
          <p:nvPr/>
        </p:nvSpPr>
        <p:spPr bwMode="auto">
          <a:xfrm>
            <a:off x="4535054" y="3711945"/>
            <a:ext cx="6289964" cy="417109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CREACIÓN DE GASTOS PAGADOS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0" name="AutoShape 12"/>
          <p:cNvSpPr>
            <a:spLocks noChangeArrowheads="1"/>
          </p:cNvSpPr>
          <p:nvPr/>
        </p:nvSpPr>
        <p:spPr bwMode="auto">
          <a:xfrm>
            <a:off x="4535054" y="3222892"/>
            <a:ext cx="6289964" cy="417109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SOLICITUD DE ANTICIPO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4535054" y="4223500"/>
            <a:ext cx="6289964" cy="417109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DECLARACIÓN DE GASTOS PAGADOS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4" name="AutoShape 12"/>
          <p:cNvSpPr>
            <a:spLocks noChangeArrowheads="1"/>
          </p:cNvSpPr>
          <p:nvPr/>
        </p:nvSpPr>
        <p:spPr bwMode="auto">
          <a:xfrm>
            <a:off x="4535054" y="4716569"/>
            <a:ext cx="6289964" cy="417109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SOLICITUD DE REEMBOLSO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5" name="AutoShape 12"/>
          <p:cNvSpPr>
            <a:spLocks noChangeArrowheads="1"/>
          </p:cNvSpPr>
          <p:nvPr/>
        </p:nvSpPr>
        <p:spPr bwMode="auto">
          <a:xfrm>
            <a:off x="4535054" y="5705193"/>
            <a:ext cx="6289964" cy="417109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INFORMES DE EJECUCIÓN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6" name="AutoShape 12"/>
          <p:cNvSpPr>
            <a:spLocks noChangeArrowheads="1"/>
          </p:cNvSpPr>
          <p:nvPr/>
        </p:nvSpPr>
        <p:spPr bwMode="auto">
          <a:xfrm>
            <a:off x="3668253" y="1583333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ACCESO AL PROYECTO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7" name="AutoShape 12"/>
          <p:cNvSpPr>
            <a:spLocks noChangeArrowheads="1"/>
          </p:cNvSpPr>
          <p:nvPr/>
        </p:nvSpPr>
        <p:spPr bwMode="auto">
          <a:xfrm>
            <a:off x="4535054" y="5210883"/>
            <a:ext cx="6289964" cy="417109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SOLICITUD DE MODIFICACIÓN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276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 smtClean="0">
                <a:solidFill>
                  <a:srgbClr val="FF9900"/>
                </a:solidFill>
              </a:rPr>
              <a:t>ACCESO</a:t>
            </a:r>
            <a:endParaRPr lang="es-ES" sz="2000" b="1" dirty="0">
              <a:solidFill>
                <a:srgbClr val="FF99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1783" y="781326"/>
            <a:ext cx="7948937" cy="491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8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 smtClean="0">
                <a:solidFill>
                  <a:srgbClr val="FF9900"/>
                </a:solidFill>
              </a:rPr>
              <a:t>OBTENCIÓN DE CLAVES DE USUARIO PARA BENEFICIARIOS DEL FEDER</a:t>
            </a:r>
            <a:endParaRPr lang="es-ES" sz="2000" b="1" dirty="0">
              <a:solidFill>
                <a:srgbClr val="FF99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796324"/>
              </p:ext>
            </p:extLst>
          </p:nvPr>
        </p:nvGraphicFramePr>
        <p:xfrm>
          <a:off x="3691107" y="798406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CREACIÓN DE USUARIOS</a:t>
                      </a:r>
                    </a:p>
                  </a:txBody>
                  <a:tcPr>
                    <a:solidFill>
                      <a:srgbClr val="C8DEF8"/>
                    </a:solidFill>
                  </a:tcPr>
                </a:tc>
              </a:tr>
            </a:tbl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1107" y="2578207"/>
            <a:ext cx="7871522" cy="112252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1107" y="3997393"/>
            <a:ext cx="7857112" cy="816144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5150" y="5106673"/>
            <a:ext cx="2243645" cy="933001"/>
          </a:xfrm>
          <a:prstGeom prst="rect">
            <a:avLst/>
          </a:prstGeom>
        </p:spPr>
      </p:pic>
      <p:sp>
        <p:nvSpPr>
          <p:cNvPr id="16" name="CuadroTexto 15"/>
          <p:cNvSpPr txBox="1"/>
          <p:nvPr/>
        </p:nvSpPr>
        <p:spPr>
          <a:xfrm>
            <a:off x="5502653" y="1441118"/>
            <a:ext cx="3776075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/>
              <a:t>Las claves de acceso las crea el Beneficiario Principal para los beneficiarios del FEDER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8311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 smtClean="0">
                <a:solidFill>
                  <a:srgbClr val="FF9900"/>
                </a:solidFill>
              </a:rPr>
              <a:t>OBTENCIÓN DE CLAVES DE USUARIO PARA BENEFICIARIOS DEL FEDER</a:t>
            </a:r>
            <a:endParaRPr lang="es-ES" sz="2000" b="1" dirty="0">
              <a:solidFill>
                <a:srgbClr val="FF99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/>
          </p:nvPr>
        </p:nvGraphicFramePr>
        <p:xfrm>
          <a:off x="3691107" y="798406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CREACIÓN DE USUARIOS</a:t>
                      </a:r>
                    </a:p>
                  </a:txBody>
                  <a:tcPr>
                    <a:solidFill>
                      <a:srgbClr val="C8DEF8"/>
                    </a:solidFill>
                  </a:tcPr>
                </a:tc>
              </a:tr>
            </a:tbl>
          </a:graphicData>
        </a:graphic>
      </p:graphicFrame>
      <p:sp>
        <p:nvSpPr>
          <p:cNvPr id="16" name="CuadroTexto 15"/>
          <p:cNvSpPr txBox="1"/>
          <p:nvPr/>
        </p:nvSpPr>
        <p:spPr>
          <a:xfrm>
            <a:off x="3691107" y="1731555"/>
            <a:ext cx="2243645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/>
              <a:t>El Beneficiario Principal cumplimenta este formulario</a:t>
            </a:r>
            <a:endParaRPr lang="es-E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2850" y="3977279"/>
            <a:ext cx="5409524" cy="1954279"/>
          </a:xfrm>
          <a:prstGeom prst="rect">
            <a:avLst/>
          </a:prstGeom>
          <a:ln>
            <a:solidFill>
              <a:schemeClr val="dk1"/>
            </a:solidFill>
            <a:miter lim="800000"/>
          </a:ln>
          <a:effectLst>
            <a:softEdge rad="12700"/>
          </a:effectLst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2849" y="1309873"/>
            <a:ext cx="5409524" cy="2419048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3728836" y="4183810"/>
            <a:ext cx="2243645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/>
              <a:t>El Beneficiario FEDER recibe este correo electrónico para activar sus claves creadas</a:t>
            </a:r>
            <a:endParaRPr lang="es-ES" dirty="0"/>
          </a:p>
        </p:txBody>
      </p:sp>
      <p:cxnSp>
        <p:nvCxnSpPr>
          <p:cNvPr id="10" name="Conector recto de flecha 9"/>
          <p:cNvCxnSpPr/>
          <p:nvPr/>
        </p:nvCxnSpPr>
        <p:spPr>
          <a:xfrm>
            <a:off x="7398327" y="5384800"/>
            <a:ext cx="1122821" cy="6130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/>
          <p:cNvSpPr txBox="1"/>
          <p:nvPr/>
        </p:nvSpPr>
        <p:spPr>
          <a:xfrm>
            <a:off x="8294255" y="5997818"/>
            <a:ext cx="3228118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1400" dirty="0" smtClean="0"/>
              <a:t>Se puede cambiar posteriormente con “he olvidado mi clave”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234104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 smtClean="0">
                <a:solidFill>
                  <a:srgbClr val="FF9900"/>
                </a:solidFill>
              </a:rPr>
              <a:t>ACCESO AL PROYECTO</a:t>
            </a:r>
            <a:endParaRPr lang="es-ES" sz="2000" b="1" dirty="0">
              <a:solidFill>
                <a:srgbClr val="FF99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894060"/>
              </p:ext>
            </p:extLst>
          </p:nvPr>
        </p:nvGraphicFramePr>
        <p:xfrm>
          <a:off x="3691107" y="798406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ACCESO AL PROYECTO</a:t>
                      </a:r>
                    </a:p>
                  </a:txBody>
                  <a:tcPr>
                    <a:solidFill>
                      <a:srgbClr val="C8DEF8"/>
                    </a:solidFill>
                  </a:tcPr>
                </a:tc>
              </a:tr>
            </a:tbl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682" y="3936108"/>
            <a:ext cx="5768743" cy="147265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6456" y="1950452"/>
            <a:ext cx="7720568" cy="120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54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 smtClean="0">
                <a:solidFill>
                  <a:srgbClr val="FF9900"/>
                </a:solidFill>
              </a:rPr>
              <a:t>TAREAS DEL PROYECTO</a:t>
            </a:r>
            <a:endParaRPr lang="es-ES" sz="2000" b="1" dirty="0">
              <a:solidFill>
                <a:srgbClr val="FF99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9473577"/>
              </p:ext>
            </p:extLst>
          </p:nvPr>
        </p:nvGraphicFramePr>
        <p:xfrm>
          <a:off x="3691107" y="798406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SOLICITUD DE ANTICIPO</a:t>
                      </a:r>
                    </a:p>
                  </a:txBody>
                  <a:tcPr>
                    <a:solidFill>
                      <a:srgbClr val="C8DEF8"/>
                    </a:solidFill>
                  </a:tcPr>
                </a:tc>
              </a:tr>
            </a:tbl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6740" y="1330088"/>
            <a:ext cx="3856316" cy="2053908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3718814" y="1304782"/>
            <a:ext cx="3810569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/>
              <a:t>La tarea “Solicitud de Anticipo” la crea y cumplimenta cada Beneficiario del FEDER que quiere solicitar el anticipo….</a:t>
            </a:r>
            <a:endParaRPr lang="es-ES" dirty="0"/>
          </a:p>
        </p:txBody>
      </p:sp>
      <p:sp>
        <p:nvSpPr>
          <p:cNvPr id="14" name="CuadroTexto 13"/>
          <p:cNvSpPr txBox="1"/>
          <p:nvPr/>
        </p:nvSpPr>
        <p:spPr>
          <a:xfrm>
            <a:off x="3718814" y="2590525"/>
            <a:ext cx="3787476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/>
              <a:t>… pero el Beneficiario Principal: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_tradnl" dirty="0" smtClean="0"/>
              <a:t>la revisa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_tradnl" dirty="0" smtClean="0"/>
              <a:t>la finaliza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_tradnl" dirty="0" smtClean="0"/>
              <a:t>imprime, firma y sella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_tradnl" dirty="0" smtClean="0"/>
              <a:t>cuelga el documento escaneado en el repositorio de documentos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_tradnl" dirty="0"/>
              <a:t>i</a:t>
            </a:r>
            <a:r>
              <a:rPr lang="es-ES_tradnl" dirty="0" smtClean="0"/>
              <a:t>nforma a la SC</a:t>
            </a: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2591" y="4984263"/>
            <a:ext cx="7780465" cy="141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62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 smtClean="0">
                <a:solidFill>
                  <a:srgbClr val="FF9900"/>
                </a:solidFill>
              </a:rPr>
              <a:t>TAREAS DEL PROYECTO</a:t>
            </a:r>
            <a:endParaRPr lang="es-ES" sz="2000" b="1" dirty="0">
              <a:solidFill>
                <a:srgbClr val="FF99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/>
          </p:nvPr>
        </p:nvGraphicFramePr>
        <p:xfrm>
          <a:off x="3691107" y="798406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SOLICITUD DE ANTICIPO</a:t>
                      </a:r>
                    </a:p>
                  </a:txBody>
                  <a:tcPr>
                    <a:solidFill>
                      <a:srgbClr val="C8DEF8"/>
                    </a:solidFill>
                  </a:tcPr>
                </a:tc>
              </a:tr>
            </a:tbl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1107" y="2119889"/>
            <a:ext cx="2305050" cy="319087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4260" y="1288557"/>
            <a:ext cx="4375631" cy="2437303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4260" y="3934980"/>
            <a:ext cx="4398530" cy="1082819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4260" y="5228116"/>
            <a:ext cx="4398529" cy="1411254"/>
          </a:xfrm>
          <a:prstGeom prst="rect">
            <a:avLst/>
          </a:prstGeom>
        </p:spPr>
      </p:pic>
      <p:cxnSp>
        <p:nvCxnSpPr>
          <p:cNvPr id="16" name="Conector recto de flecha 15"/>
          <p:cNvCxnSpPr/>
          <p:nvPr/>
        </p:nvCxnSpPr>
        <p:spPr>
          <a:xfrm flipV="1">
            <a:off x="5643418" y="2438400"/>
            <a:ext cx="1080655" cy="52647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/>
          <p:cNvCxnSpPr/>
          <p:nvPr/>
        </p:nvCxnSpPr>
        <p:spPr>
          <a:xfrm>
            <a:off x="5781964" y="3352800"/>
            <a:ext cx="984552" cy="12053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/>
          <p:cNvCxnSpPr/>
          <p:nvPr/>
        </p:nvCxnSpPr>
        <p:spPr>
          <a:xfrm>
            <a:off x="5824407" y="3754582"/>
            <a:ext cx="942109" cy="8035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de flecha 21"/>
          <p:cNvCxnSpPr/>
          <p:nvPr/>
        </p:nvCxnSpPr>
        <p:spPr>
          <a:xfrm>
            <a:off x="5245608" y="4060752"/>
            <a:ext cx="1563351" cy="156852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lecha arriba 23"/>
          <p:cNvSpPr/>
          <p:nvPr/>
        </p:nvSpPr>
        <p:spPr>
          <a:xfrm>
            <a:off x="4285673" y="5228116"/>
            <a:ext cx="212436" cy="322939"/>
          </a:xfrm>
          <a:prstGeom prst="up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CuadroTexto 24"/>
          <p:cNvSpPr txBox="1"/>
          <p:nvPr/>
        </p:nvSpPr>
        <p:spPr>
          <a:xfrm>
            <a:off x="4174836" y="5560291"/>
            <a:ext cx="544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BP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128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 smtClean="0">
                <a:solidFill>
                  <a:srgbClr val="FF9900"/>
                </a:solidFill>
              </a:rPr>
              <a:t>TAREAS DEL PROYECTO</a:t>
            </a:r>
            <a:endParaRPr lang="es-ES" sz="2000" b="1" dirty="0">
              <a:solidFill>
                <a:srgbClr val="FF99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755039"/>
              </p:ext>
            </p:extLst>
          </p:nvPr>
        </p:nvGraphicFramePr>
        <p:xfrm>
          <a:off x="3691107" y="798406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CREACIÓN DE GASTOS PAGADOS</a:t>
                      </a:r>
                    </a:p>
                  </a:txBody>
                  <a:tcPr>
                    <a:solidFill>
                      <a:srgbClr val="C8DEF8"/>
                    </a:solidFill>
                  </a:tcPr>
                </a:tc>
              </a:tr>
            </a:tbl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1106" y="1503148"/>
            <a:ext cx="7696243" cy="2357652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3774233" y="4026419"/>
            <a:ext cx="7613115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Los beneficiarios de </a:t>
            </a:r>
            <a:r>
              <a:rPr lang="es-ES" dirty="0"/>
              <a:t>los proyectos </a:t>
            </a:r>
            <a:r>
              <a:rPr lang="es-ES" dirty="0" smtClean="0"/>
              <a:t>pueden </a:t>
            </a:r>
            <a:r>
              <a:rPr lang="es-ES" dirty="0"/>
              <a:t>ir introduciendo los gastos ya pagados a medida que vayan ejecutando y, cuando sea necesario según el calendario establecido, realizar </a:t>
            </a:r>
            <a:r>
              <a:rPr lang="es-ES" dirty="0" smtClean="0"/>
              <a:t>la </a:t>
            </a:r>
            <a:r>
              <a:rPr lang="es-ES" dirty="0"/>
              <a:t>Declaración de Gastos Pagados agrupando los gastos pagados a </a:t>
            </a:r>
            <a:r>
              <a:rPr lang="es-ES" dirty="0" smtClean="0"/>
              <a:t>presentar.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0689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 smtClean="0">
                <a:solidFill>
                  <a:srgbClr val="FF9900"/>
                </a:solidFill>
              </a:rPr>
              <a:t>TAREAS DEL PROYECTO</a:t>
            </a:r>
            <a:endParaRPr lang="es-ES" sz="2000" b="1" dirty="0">
              <a:solidFill>
                <a:srgbClr val="FF99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2975179"/>
              </p:ext>
            </p:extLst>
          </p:nvPr>
        </p:nvGraphicFramePr>
        <p:xfrm>
          <a:off x="3691107" y="798406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CREACIÓN DE GASTOS PAGADOS</a:t>
                      </a:r>
                    </a:p>
                  </a:txBody>
                  <a:tcPr>
                    <a:solidFill>
                      <a:srgbClr val="C8DEF8"/>
                    </a:solidFill>
                  </a:tcPr>
                </a:tc>
              </a:tr>
            </a:tbl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1107" y="1413325"/>
            <a:ext cx="7752748" cy="3712583"/>
          </a:xfrm>
          <a:prstGeom prst="rect">
            <a:avLst/>
          </a:prstGeom>
        </p:spPr>
      </p:pic>
      <p:cxnSp>
        <p:nvCxnSpPr>
          <p:cNvPr id="5" name="Conector recto de flecha 4"/>
          <p:cNvCxnSpPr/>
          <p:nvPr/>
        </p:nvCxnSpPr>
        <p:spPr>
          <a:xfrm flipH="1">
            <a:off x="9336657" y="2900841"/>
            <a:ext cx="764700" cy="15036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/>
          <p:nvPr/>
        </p:nvCxnSpPr>
        <p:spPr>
          <a:xfrm>
            <a:off x="10101357" y="2900841"/>
            <a:ext cx="759300" cy="152451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/>
          <p:cNvSpPr txBox="1"/>
          <p:nvPr/>
        </p:nvSpPr>
        <p:spPr>
          <a:xfrm>
            <a:off x="8974521" y="2316066"/>
            <a:ext cx="2253673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1600" dirty="0" smtClean="0"/>
              <a:t>Para gastos de personal por costes unitarios</a:t>
            </a:r>
            <a:endParaRPr lang="es-ES" sz="16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9099377" y="5568225"/>
            <a:ext cx="2253673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1600" dirty="0" smtClean="0"/>
              <a:t>Para resto de gastos (con factura)</a:t>
            </a:r>
            <a:endParaRPr lang="es-ES" sz="1600" dirty="0"/>
          </a:p>
        </p:txBody>
      </p:sp>
      <p:cxnSp>
        <p:nvCxnSpPr>
          <p:cNvPr id="15" name="Conector recto de flecha 14"/>
          <p:cNvCxnSpPr/>
          <p:nvPr/>
        </p:nvCxnSpPr>
        <p:spPr>
          <a:xfrm>
            <a:off x="10101357" y="4989296"/>
            <a:ext cx="0" cy="5488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628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 smtClean="0">
                <a:solidFill>
                  <a:srgbClr val="FF9900"/>
                </a:solidFill>
              </a:rPr>
              <a:t>TAREAS DEL PROYECTO</a:t>
            </a:r>
            <a:endParaRPr lang="es-ES" sz="2000" b="1" dirty="0">
              <a:solidFill>
                <a:srgbClr val="FF99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480609"/>
              </p:ext>
            </p:extLst>
          </p:nvPr>
        </p:nvGraphicFramePr>
        <p:xfrm>
          <a:off x="3691107" y="798406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CREAR OTRO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 GASTO DIRECTO</a:t>
                      </a:r>
                      <a:endParaRPr lang="es-ES_tradnl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</a:tr>
            </a:tbl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1107" y="1357744"/>
            <a:ext cx="7965184" cy="329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60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 smtClean="0">
                <a:solidFill>
                  <a:srgbClr val="FF9900"/>
                </a:solidFill>
              </a:rPr>
              <a:t>TAREAS DEL PROYECTO</a:t>
            </a:r>
            <a:endParaRPr lang="es-ES" sz="2000" b="1" dirty="0">
              <a:solidFill>
                <a:srgbClr val="FF99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9771888"/>
              </p:ext>
            </p:extLst>
          </p:nvPr>
        </p:nvGraphicFramePr>
        <p:xfrm>
          <a:off x="3691107" y="798406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CREAR OTRO GASTO DIRECTO</a:t>
                      </a:r>
                    </a:p>
                  </a:txBody>
                  <a:tcPr>
                    <a:solidFill>
                      <a:srgbClr val="C8DEF8"/>
                    </a:solidFill>
                  </a:tcPr>
                </a:tc>
              </a:tr>
            </a:tbl>
          </a:graphicData>
        </a:graphic>
      </p:graphicFrame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1107" y="1439070"/>
            <a:ext cx="5362575" cy="115353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8048" y="2886492"/>
            <a:ext cx="5000625" cy="10296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8048" y="4130850"/>
            <a:ext cx="7419976" cy="99146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51930" y="5477308"/>
            <a:ext cx="942975" cy="447675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67707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 smtClean="0">
                <a:solidFill>
                  <a:srgbClr val="FF9900"/>
                </a:solidFill>
              </a:rPr>
              <a:t>TAREAS DEL PROYECTO</a:t>
            </a:r>
            <a:endParaRPr lang="es-ES" sz="2000" b="1" dirty="0">
              <a:solidFill>
                <a:srgbClr val="FF99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525951"/>
              </p:ext>
            </p:extLst>
          </p:nvPr>
        </p:nvGraphicFramePr>
        <p:xfrm>
          <a:off x="3691107" y="798406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CREAR GASTO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 DE PERSONAL (costes unitarios)</a:t>
                      </a:r>
                      <a:endParaRPr lang="es-ES_tradnl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</a:tr>
            </a:tbl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1107" y="1946940"/>
            <a:ext cx="7740073" cy="659891"/>
          </a:xfrm>
          <a:prstGeom prst="rect">
            <a:avLst/>
          </a:prstGeom>
        </p:spPr>
      </p:pic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610197"/>
              </p:ext>
            </p:extLst>
          </p:nvPr>
        </p:nvGraphicFramePr>
        <p:xfrm>
          <a:off x="3691107" y="1372673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LISTADO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 DE TRABAJADORES</a:t>
                      </a:r>
                      <a:endParaRPr lang="es-ES_tradnl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1106" y="2810257"/>
            <a:ext cx="2020309" cy="3293981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5355" y="2973330"/>
            <a:ext cx="4695825" cy="1363719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5355" y="4817197"/>
            <a:ext cx="1181100" cy="733425"/>
          </a:xfrm>
          <a:prstGeom prst="rect">
            <a:avLst/>
          </a:prstGeom>
        </p:spPr>
      </p:pic>
      <p:cxnSp>
        <p:nvCxnSpPr>
          <p:cNvPr id="17" name="Conector recto de flecha 16"/>
          <p:cNvCxnSpPr/>
          <p:nvPr/>
        </p:nvCxnSpPr>
        <p:spPr>
          <a:xfrm>
            <a:off x="5560291" y="3833091"/>
            <a:ext cx="105294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/>
          <p:nvPr/>
        </p:nvCxnSpPr>
        <p:spPr>
          <a:xfrm>
            <a:off x="5347855" y="4110182"/>
            <a:ext cx="1274618" cy="97905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973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 smtClean="0">
                <a:solidFill>
                  <a:srgbClr val="FF9900"/>
                </a:solidFill>
              </a:rPr>
              <a:t>TAREAS DEL PROYECTO</a:t>
            </a:r>
            <a:endParaRPr lang="es-ES" sz="2000" b="1" dirty="0">
              <a:solidFill>
                <a:srgbClr val="FF99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/>
          </p:nvPr>
        </p:nvGraphicFramePr>
        <p:xfrm>
          <a:off x="3691107" y="798406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CREAR GASTO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 DE PERSONAL (costes unitarios)</a:t>
                      </a:r>
                      <a:endParaRPr lang="es-ES_tradnl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9943580"/>
              </p:ext>
            </p:extLst>
          </p:nvPr>
        </p:nvGraphicFramePr>
        <p:xfrm>
          <a:off x="3691107" y="1372673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CREAR GASTO DE PERSONAL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1107" y="1966292"/>
            <a:ext cx="7896081" cy="2024371"/>
          </a:xfrm>
          <a:prstGeom prst="rect">
            <a:avLst/>
          </a:prstGeom>
        </p:spPr>
      </p:pic>
      <p:cxnSp>
        <p:nvCxnSpPr>
          <p:cNvPr id="11" name="Conector recto de flecha 10"/>
          <p:cNvCxnSpPr/>
          <p:nvPr/>
        </p:nvCxnSpPr>
        <p:spPr>
          <a:xfrm flipH="1" flipV="1">
            <a:off x="7684655" y="2641600"/>
            <a:ext cx="9236" cy="15794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/>
          <p:cNvCxnSpPr/>
          <p:nvPr/>
        </p:nvCxnSpPr>
        <p:spPr>
          <a:xfrm flipH="1" flipV="1">
            <a:off x="9970655" y="2641600"/>
            <a:ext cx="9236" cy="15794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/>
          <p:cNvCxnSpPr/>
          <p:nvPr/>
        </p:nvCxnSpPr>
        <p:spPr>
          <a:xfrm flipH="1" flipV="1">
            <a:off x="6950365" y="2867892"/>
            <a:ext cx="13853" cy="13531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/>
          <p:cNvCxnSpPr/>
          <p:nvPr/>
        </p:nvCxnSpPr>
        <p:spPr>
          <a:xfrm flipH="1" flipV="1">
            <a:off x="10957766" y="2868969"/>
            <a:ext cx="13853" cy="13531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de flecha 24"/>
          <p:cNvCxnSpPr/>
          <p:nvPr/>
        </p:nvCxnSpPr>
        <p:spPr>
          <a:xfrm flipV="1">
            <a:off x="4673601" y="3314100"/>
            <a:ext cx="1" cy="8993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/>
          <p:cNvCxnSpPr/>
          <p:nvPr/>
        </p:nvCxnSpPr>
        <p:spPr>
          <a:xfrm flipV="1">
            <a:off x="6650147" y="3321676"/>
            <a:ext cx="1" cy="8993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4110182" y="4230257"/>
            <a:ext cx="7102763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1600" dirty="0" smtClean="0"/>
              <a:t>Los genera directamente el SIMAC con la información del listado de trabajadores</a:t>
            </a:r>
            <a:endParaRPr lang="es-ES" sz="1600" dirty="0"/>
          </a:p>
        </p:txBody>
      </p:sp>
      <p:cxnSp>
        <p:nvCxnSpPr>
          <p:cNvPr id="29" name="Conector angular 28"/>
          <p:cNvCxnSpPr/>
          <p:nvPr/>
        </p:nvCxnSpPr>
        <p:spPr>
          <a:xfrm rot="16200000" flipH="1">
            <a:off x="2847699" y="3946825"/>
            <a:ext cx="1958109" cy="271293"/>
          </a:xfrm>
          <a:prstGeom prst="bentConnector3">
            <a:avLst>
              <a:gd name="adj1" fmla="val 99528"/>
            </a:avLst>
          </a:prstGeom>
          <a:ln>
            <a:solidFill>
              <a:srgbClr val="0000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uadroTexto 30"/>
          <p:cNvSpPr txBox="1"/>
          <p:nvPr/>
        </p:nvSpPr>
        <p:spPr>
          <a:xfrm>
            <a:off x="4027055" y="4904509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600" dirty="0" smtClean="0"/>
              <a:t>Sólo se pueden imputar gastos de personal a la actividad de Ejecución</a:t>
            </a:r>
            <a:endParaRPr lang="es-ES" sz="1600" dirty="0"/>
          </a:p>
        </p:txBody>
      </p:sp>
      <p:cxnSp>
        <p:nvCxnSpPr>
          <p:cNvPr id="35" name="Conector angular 34"/>
          <p:cNvCxnSpPr/>
          <p:nvPr/>
        </p:nvCxnSpPr>
        <p:spPr>
          <a:xfrm rot="16200000" flipH="1">
            <a:off x="7777631" y="4165084"/>
            <a:ext cx="1958109" cy="271293"/>
          </a:xfrm>
          <a:prstGeom prst="bentConnector3">
            <a:avLst>
              <a:gd name="adj1" fmla="val 99528"/>
            </a:avLst>
          </a:prstGeom>
          <a:ln>
            <a:solidFill>
              <a:srgbClr val="0000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uadroTexto 35"/>
          <p:cNvSpPr txBox="1"/>
          <p:nvPr/>
        </p:nvSpPr>
        <p:spPr>
          <a:xfrm>
            <a:off x="8986981" y="4988940"/>
            <a:ext cx="24431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600" dirty="0" smtClean="0"/>
              <a:t>Debe coincidir con la hoja de registro diario de las tareas ejecutadas</a:t>
            </a:r>
          </a:p>
        </p:txBody>
      </p:sp>
    </p:spTree>
    <p:extLst>
      <p:ext uri="{BB962C8B-B14F-4D97-AF65-F5344CB8AC3E}">
        <p14:creationId xmlns:p14="http://schemas.microsoft.com/office/powerpoint/2010/main" val="123834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 smtClean="0">
                <a:solidFill>
                  <a:srgbClr val="FF9900"/>
                </a:solidFill>
              </a:rPr>
              <a:t>TAREAS DEL PROYECTO</a:t>
            </a:r>
            <a:endParaRPr lang="es-ES" sz="2000" b="1" dirty="0">
              <a:solidFill>
                <a:srgbClr val="FF99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060493"/>
              </p:ext>
            </p:extLst>
          </p:nvPr>
        </p:nvGraphicFramePr>
        <p:xfrm>
          <a:off x="3691107" y="798406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DECLARACIÓN DE GASTOS PAGADOS</a:t>
                      </a:r>
                      <a:endParaRPr lang="es-ES_tradnl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</a:tr>
            </a:tbl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1107" y="1590199"/>
            <a:ext cx="7831266" cy="322114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1107" y="4911472"/>
            <a:ext cx="7933459" cy="904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79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 smtClean="0">
                <a:solidFill>
                  <a:srgbClr val="FF9900"/>
                </a:solidFill>
              </a:rPr>
              <a:t>TAREAS DEL PROYECTO</a:t>
            </a:r>
            <a:endParaRPr lang="es-ES" sz="2000" b="1" dirty="0">
              <a:solidFill>
                <a:srgbClr val="FF99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068091"/>
              </p:ext>
            </p:extLst>
          </p:nvPr>
        </p:nvGraphicFramePr>
        <p:xfrm>
          <a:off x="3691107" y="798406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DECLARACIÓN DE GASTOS PAGADOS</a:t>
                      </a:r>
                      <a:endParaRPr lang="es-ES_tradnl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</a:tr>
            </a:tbl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3673" y="1244162"/>
            <a:ext cx="5521735" cy="219284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2916" y="3520440"/>
            <a:ext cx="7303247" cy="279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57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 smtClean="0">
                <a:solidFill>
                  <a:srgbClr val="FF9900"/>
                </a:solidFill>
              </a:rPr>
              <a:t>TAREAS DEL PROYECTO</a:t>
            </a:r>
            <a:endParaRPr lang="es-ES" sz="2000" b="1" dirty="0">
              <a:solidFill>
                <a:srgbClr val="FF99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5661866"/>
              </p:ext>
            </p:extLst>
          </p:nvPr>
        </p:nvGraphicFramePr>
        <p:xfrm>
          <a:off x="3691107" y="798406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DECLARACIÓN DE GASTOS PAGADOS</a:t>
                      </a:r>
                      <a:endParaRPr lang="es-ES_tradnl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</a:tr>
            </a:tbl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1107" y="1554592"/>
            <a:ext cx="7899236" cy="188241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1106" y="3713017"/>
            <a:ext cx="1967811" cy="2503056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6410036" y="3906982"/>
            <a:ext cx="4627419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1600" dirty="0" smtClean="0"/>
              <a:t>Después de “enviar declaración”: descargar (declaración y anexos), imprimir, firmar, sellar y enviar por registro al Corresponsal Regional</a:t>
            </a:r>
            <a:endParaRPr lang="es-ES" sz="1600" dirty="0"/>
          </a:p>
        </p:txBody>
      </p:sp>
      <p:cxnSp>
        <p:nvCxnSpPr>
          <p:cNvPr id="13" name="Conector recto de flecha 12"/>
          <p:cNvCxnSpPr/>
          <p:nvPr/>
        </p:nvCxnSpPr>
        <p:spPr>
          <a:xfrm flipV="1">
            <a:off x="5523345" y="4350327"/>
            <a:ext cx="736007" cy="4802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/>
          <p:nvPr/>
        </p:nvCxnSpPr>
        <p:spPr>
          <a:xfrm>
            <a:off x="5658917" y="5440218"/>
            <a:ext cx="60043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/>
          <p:cNvSpPr txBox="1"/>
          <p:nvPr/>
        </p:nvSpPr>
        <p:spPr>
          <a:xfrm>
            <a:off x="6410035" y="5093855"/>
            <a:ext cx="4627419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1600" dirty="0" smtClean="0"/>
              <a:t>Una vez enviada, la declaración pasa de “alta en el sistema” a “declarada” y ya no se puede modificar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348617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 smtClean="0">
                <a:solidFill>
                  <a:srgbClr val="FF9900"/>
                </a:solidFill>
              </a:rPr>
              <a:t>TAREAS DEL PROYECTO</a:t>
            </a:r>
            <a:endParaRPr lang="es-ES" sz="2000" b="1" dirty="0">
              <a:solidFill>
                <a:srgbClr val="FF99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406926"/>
              </p:ext>
            </p:extLst>
          </p:nvPr>
        </p:nvGraphicFramePr>
        <p:xfrm>
          <a:off x="3691107" y="798406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OTRAS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 TAREAS DEL PROYECTO</a:t>
                      </a:r>
                      <a:endParaRPr lang="es-ES_tradnl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868413"/>
              </p:ext>
            </p:extLst>
          </p:nvPr>
        </p:nvGraphicFramePr>
        <p:xfrm>
          <a:off x="3691107" y="1240865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SOLICITUD DE REEMBOLSO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3691107" y="1677270"/>
            <a:ext cx="78312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El </a:t>
            </a:r>
            <a:r>
              <a:rPr lang="es-ES" sz="1600" u="sng" dirty="0"/>
              <a:t>Beneficiario del FEDER que solicita el reembolso </a:t>
            </a:r>
            <a:r>
              <a:rPr lang="es-ES" sz="1600" dirty="0"/>
              <a:t>deberá:</a:t>
            </a:r>
          </a:p>
          <a:p>
            <a:pPr lvl="1"/>
            <a:r>
              <a:rPr lang="es-ES" sz="1600" dirty="0"/>
              <a:t>1.	Crear la tarea </a:t>
            </a:r>
            <a:r>
              <a:rPr lang="es-ES" sz="1600" dirty="0" smtClean="0"/>
              <a:t>“Solicitud </a:t>
            </a:r>
            <a:r>
              <a:rPr lang="es-ES" sz="1600" dirty="0"/>
              <a:t>de reembolso”.</a:t>
            </a:r>
          </a:p>
          <a:p>
            <a:pPr lvl="1"/>
            <a:r>
              <a:rPr lang="es-ES" sz="1600" dirty="0"/>
              <a:t>2.	Cumplimentar todos los campos.</a:t>
            </a:r>
          </a:p>
          <a:p>
            <a:pPr lvl="1"/>
            <a:r>
              <a:rPr lang="es-ES" sz="1600" dirty="0"/>
              <a:t>3.	Incluir las declaraciones de gastos pagados validadas.</a:t>
            </a:r>
          </a:p>
          <a:p>
            <a:pPr lvl="1"/>
            <a:r>
              <a:rPr lang="es-ES" sz="1600" dirty="0"/>
              <a:t>4.	Anexar los documentos correspondientes (declaraciones de estar al </a:t>
            </a:r>
            <a:r>
              <a:rPr lang="es-ES" sz="1600" dirty="0" smtClean="0"/>
              <a:t>corriente).</a:t>
            </a:r>
            <a:endParaRPr lang="es-ES" sz="1600" dirty="0"/>
          </a:p>
          <a:p>
            <a:pPr lvl="1"/>
            <a:r>
              <a:rPr lang="es-ES" sz="1600" dirty="0"/>
              <a:t>5.	Comunicar al </a:t>
            </a:r>
            <a:r>
              <a:rPr lang="es-ES" sz="1600" dirty="0" smtClean="0"/>
              <a:t>BP que </a:t>
            </a:r>
            <a:r>
              <a:rPr lang="es-ES" sz="1600" dirty="0"/>
              <a:t>ha </a:t>
            </a:r>
            <a:r>
              <a:rPr lang="es-ES" sz="1600" dirty="0" smtClean="0"/>
              <a:t>creado la Tarea “Solicitud de Reembolso”. </a:t>
            </a:r>
            <a:endParaRPr lang="es-ES" sz="1600" dirty="0"/>
          </a:p>
        </p:txBody>
      </p:sp>
      <p:sp>
        <p:nvSpPr>
          <p:cNvPr id="6" name="Rectángulo 5"/>
          <p:cNvSpPr/>
          <p:nvPr/>
        </p:nvSpPr>
        <p:spPr>
          <a:xfrm>
            <a:off x="3691107" y="3241744"/>
            <a:ext cx="803102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1600" dirty="0">
                <a:ea typeface="Times New Roman" panose="02020603050405020304" pitchFamily="18" charset="0"/>
              </a:rPr>
              <a:t>El </a:t>
            </a:r>
            <a:r>
              <a:rPr lang="es-ES" sz="1600" u="sng" dirty="0">
                <a:ea typeface="Times New Roman" panose="02020603050405020304" pitchFamily="18" charset="0"/>
              </a:rPr>
              <a:t>Beneficiario Principal </a:t>
            </a:r>
            <a:r>
              <a:rPr lang="es-ES" sz="1600" dirty="0">
                <a:ea typeface="Times New Roman" panose="02020603050405020304" pitchFamily="18" charset="0"/>
              </a:rPr>
              <a:t>deberá: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s-ES" sz="1600" dirty="0">
                <a:ea typeface="Times New Roman" panose="02020603050405020304" pitchFamily="18" charset="0"/>
              </a:rPr>
              <a:t>Comprobar que toda la información es correcta.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s-ES" sz="1600" dirty="0">
                <a:ea typeface="Times New Roman" panose="02020603050405020304" pitchFamily="18" charset="0"/>
              </a:rPr>
              <a:t>Finalizar la tarea en el SIMAC.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s-ES" sz="1600" dirty="0">
                <a:ea typeface="Times New Roman" panose="02020603050405020304" pitchFamily="18" charset="0"/>
              </a:rPr>
              <a:t>Imprimir el documento “solicitud de reembolso” (con sus correspondientes </a:t>
            </a:r>
            <a:r>
              <a:rPr lang="es-ES" sz="1600" dirty="0" smtClean="0">
                <a:ea typeface="Times New Roman" panose="02020603050405020304" pitchFamily="18" charset="0"/>
              </a:rPr>
              <a:t>anexos)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s-ES" sz="1600" dirty="0" smtClean="0">
                <a:ea typeface="Times New Roman" panose="02020603050405020304" pitchFamily="18" charset="0"/>
              </a:rPr>
              <a:t>Firmar </a:t>
            </a:r>
            <a:r>
              <a:rPr lang="es-ES" sz="1600" dirty="0">
                <a:ea typeface="Times New Roman" panose="02020603050405020304" pitchFamily="18" charset="0"/>
              </a:rPr>
              <a:t>y sellar dicho documento y </a:t>
            </a:r>
            <a:r>
              <a:rPr lang="es-ES" sz="1600" dirty="0" smtClean="0">
                <a:ea typeface="Times New Roman" panose="02020603050405020304" pitchFamily="18" charset="0"/>
              </a:rPr>
              <a:t>anexos</a:t>
            </a:r>
            <a:endParaRPr lang="es-ES" sz="1600" dirty="0">
              <a:ea typeface="Times New Roman" panose="02020603050405020304" pitchFamily="18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es-ES" sz="1600" dirty="0">
                <a:ea typeface="Times New Roman" panose="02020603050405020304" pitchFamily="18" charset="0"/>
              </a:rPr>
              <a:t>Colgar la solicitud de reembolso firmada y sellada </a:t>
            </a:r>
            <a:r>
              <a:rPr lang="es-ES" sz="1600" dirty="0" smtClean="0">
                <a:ea typeface="Times New Roman" panose="02020603050405020304" pitchFamily="18" charset="0"/>
              </a:rPr>
              <a:t>escaneada en el repositorio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s-ES" sz="1600" dirty="0" smtClean="0">
                <a:ea typeface="Times New Roman" panose="02020603050405020304" pitchFamily="18" charset="0"/>
              </a:rPr>
              <a:t>Comunicar a la SC que ha solicitado el reembolso</a:t>
            </a:r>
            <a:endParaRPr lang="es-ES" sz="1600" dirty="0"/>
          </a:p>
        </p:txBody>
      </p:sp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8596632"/>
              </p:ext>
            </p:extLst>
          </p:nvPr>
        </p:nvGraphicFramePr>
        <p:xfrm>
          <a:off x="3704963" y="5724623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INFORMES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 DE EJECUCIÓN</a:t>
                      </a:r>
                      <a:endParaRPr lang="es-ES_tradnl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2127505"/>
              </p:ext>
            </p:extLst>
          </p:nvPr>
        </p:nvGraphicFramePr>
        <p:xfrm>
          <a:off x="3691107" y="5264880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SOLICITUD DE MODIFICACIÓN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069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408432" y="1295400"/>
            <a:ext cx="2834640" cy="2377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ES" sz="2400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0889" y="1295400"/>
            <a:ext cx="1998323" cy="1414365"/>
          </a:xfrm>
          <a:prstGeom prst="rect">
            <a:avLst/>
          </a:prstGeom>
        </p:spPr>
      </p:pic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3826476" y="739590"/>
            <a:ext cx="68676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0850" indent="-4508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84250" indent="-87313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25675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747963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7025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7274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846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6418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990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896937" lvl="1" indent="0" algn="ctr">
              <a:lnSpc>
                <a:spcPct val="100000"/>
              </a:lnSpc>
              <a:spcBef>
                <a:spcPct val="50000"/>
              </a:spcBef>
            </a:pPr>
            <a:r>
              <a:rPr lang="es-ES_tradnl" altLang="es-ES" sz="2400" b="1" dirty="0" smtClean="0">
                <a:solidFill>
                  <a:srgbClr val="000099"/>
                </a:solidFill>
                <a:latin typeface="+mn-lt"/>
              </a:rPr>
              <a:t>GRACIAS POR SU ATENCION</a:t>
            </a:r>
          </a:p>
        </p:txBody>
      </p:sp>
      <p:sp>
        <p:nvSpPr>
          <p:cNvPr id="2" name="Rectángulo 1"/>
          <p:cNvSpPr/>
          <p:nvPr/>
        </p:nvSpPr>
        <p:spPr>
          <a:xfrm>
            <a:off x="4239492" y="3344610"/>
            <a:ext cx="7195126" cy="10156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39737" algn="ctr">
              <a:spcBef>
                <a:spcPct val="50000"/>
              </a:spcBef>
            </a:pPr>
            <a:r>
              <a:rPr lang="es-ES_tradnl" altLang="es-ES" sz="2400" b="1" dirty="0" smtClean="0">
                <a:solidFill>
                  <a:srgbClr val="000099"/>
                </a:solidFill>
              </a:rPr>
              <a:t>Secretaría Conjunta:</a:t>
            </a:r>
          </a:p>
          <a:p>
            <a:pPr marL="439737" algn="ctr">
              <a:spcBef>
                <a:spcPct val="50000"/>
              </a:spcBef>
            </a:pPr>
            <a:r>
              <a:rPr lang="es-ES_tradnl" altLang="es-ES" sz="2400" dirty="0" smtClean="0">
                <a:solidFill>
                  <a:srgbClr val="C00000"/>
                </a:solidFill>
              </a:rPr>
              <a:t>gestionproyectos@pct-mac.org</a:t>
            </a:r>
            <a:endParaRPr lang="es-ES_tradnl" altLang="es-ES" sz="2400" dirty="0">
              <a:solidFill>
                <a:srgbClr val="C00000"/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5317304" y="2678211"/>
            <a:ext cx="41251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96937" lvl="1" indent="0" algn="ctr">
              <a:lnSpc>
                <a:spcPct val="100000"/>
              </a:lnSpc>
              <a:spcBef>
                <a:spcPct val="50000"/>
              </a:spcBef>
            </a:pPr>
            <a:r>
              <a:rPr lang="es-ES_tradnl" altLang="es-ES" sz="2400" b="1" dirty="0">
                <a:solidFill>
                  <a:srgbClr val="000099"/>
                </a:solidFill>
              </a:rPr>
              <a:t>www.mac-interreg.org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239493" y="4565007"/>
            <a:ext cx="7195126" cy="15696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39737" algn="ctr">
              <a:spcBef>
                <a:spcPct val="50000"/>
              </a:spcBef>
            </a:pPr>
            <a:r>
              <a:rPr lang="es-ES_tradnl" altLang="es-ES" sz="2400" b="1" dirty="0" smtClean="0">
                <a:solidFill>
                  <a:srgbClr val="000099"/>
                </a:solidFill>
              </a:rPr>
              <a:t>Corresponsal Regional de Canarias</a:t>
            </a:r>
          </a:p>
          <a:p>
            <a:pPr marL="439737" algn="ctr">
              <a:spcBef>
                <a:spcPct val="50000"/>
              </a:spcBef>
            </a:pPr>
            <a:r>
              <a:rPr lang="es-ES_tradnl" altLang="es-ES" sz="2400" dirty="0">
                <a:solidFill>
                  <a:srgbClr val="C00000"/>
                </a:solidFill>
              </a:rPr>
              <a:t>lgonsand@gobiernodecanarias.org</a:t>
            </a:r>
          </a:p>
          <a:p>
            <a:pPr marL="439737" algn="ctr">
              <a:spcBef>
                <a:spcPct val="50000"/>
              </a:spcBef>
            </a:pPr>
            <a:r>
              <a:rPr lang="es-ES_tradnl" altLang="es-ES" sz="2400" dirty="0">
                <a:solidFill>
                  <a:srgbClr val="C00000"/>
                </a:solidFill>
              </a:rPr>
              <a:t>mvegmarc@gobiernodecanarias.org</a:t>
            </a: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255588" y="1909763"/>
            <a:ext cx="2835275" cy="2376487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</p:spTree>
    <p:extLst>
      <p:ext uri="{BB962C8B-B14F-4D97-AF65-F5344CB8AC3E}">
        <p14:creationId xmlns:p14="http://schemas.microsoft.com/office/powerpoint/2010/main" val="1086436311"/>
      </p:ext>
    </p:extLst>
  </p:cSld>
  <p:clrMapOvr>
    <a:masterClrMapping/>
  </p:clrMapOvr>
</p:sld>
</file>

<file path=ppt/theme/theme1.xml><?xml version="1.0" encoding="utf-8"?>
<a:theme xmlns:a="http://schemas.openxmlformats.org/drawingml/2006/main" name="Marco">
  <a:themeElements>
    <a:clrScheme name="Fram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39D77354-939E-4A26-AE51-B3F9618B14B7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TM03457475[[fn=Marco]]</Template>
  <TotalTime>2355</TotalTime>
  <Words>568</Words>
  <Application>Microsoft Office PowerPoint</Application>
  <PresentationFormat>Panorámica</PresentationFormat>
  <Paragraphs>109</Paragraphs>
  <Slides>19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5" baseType="lpstr">
      <vt:lpstr>Arial</vt:lpstr>
      <vt:lpstr>Calibri</vt:lpstr>
      <vt:lpstr>Corbel</vt:lpstr>
      <vt:lpstr>Times New Roman</vt:lpstr>
      <vt:lpstr>Wingdings 2</vt:lpstr>
      <vt:lpstr>Marco</vt:lpstr>
      <vt:lpstr>Jornadas Técnicas para los beneficiarios de proyectos aprobados en la 1ª convocatoria del Programa INTERREG V-A MAC 2014-2020</vt:lpstr>
      <vt:lpstr>EL SISTEMA INFORMÁTICO SIMAC2020 PARA LA GESTIÓN DE LOS PROYECTOS</vt:lpstr>
      <vt:lpstr>SIMAC2020</vt:lpstr>
      <vt:lpstr>SIMAC2020</vt:lpstr>
      <vt:lpstr>SIMAC2020</vt:lpstr>
      <vt:lpstr>SIMAC2020</vt:lpstr>
      <vt:lpstr>SIMAC2020</vt:lpstr>
      <vt:lpstr>SIMAC2020</vt:lpstr>
      <vt:lpstr>SIMAC2020</vt:lpstr>
      <vt:lpstr>SIMAC2020</vt:lpstr>
      <vt:lpstr>SIMAC2020</vt:lpstr>
      <vt:lpstr>SIMAC2020</vt:lpstr>
      <vt:lpstr>SIMAC2020</vt:lpstr>
      <vt:lpstr>SIMAC2020</vt:lpstr>
      <vt:lpstr>SIMAC2020</vt:lpstr>
      <vt:lpstr>SIMAC2020</vt:lpstr>
      <vt:lpstr>SIMAC2020</vt:lpstr>
      <vt:lpstr>SIMAC2020</vt:lpstr>
      <vt:lpstr>SIMAC2020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Jornadas Lanzamiento Interreg MAC 2014-2020</dc:title>
  <dc:creator>Mercedes Palancar</dc:creator>
  <cp:lastModifiedBy>Mercedes Palancar</cp:lastModifiedBy>
  <cp:revision>180</cp:revision>
  <dcterms:created xsi:type="dcterms:W3CDTF">2015-12-21T13:16:32Z</dcterms:created>
  <dcterms:modified xsi:type="dcterms:W3CDTF">2017-03-20T14:41:48Z</dcterms:modified>
</cp:coreProperties>
</file>